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9"/>
  </p:notesMasterIdLst>
  <p:handoutMasterIdLst>
    <p:handoutMasterId r:id="rId10"/>
  </p:handoutMasterIdLst>
  <p:sldIdLst>
    <p:sldId id="282" r:id="rId2"/>
    <p:sldId id="366" r:id="rId3"/>
    <p:sldId id="363" r:id="rId4"/>
    <p:sldId id="364" r:id="rId5"/>
    <p:sldId id="368" r:id="rId6"/>
    <p:sldId id="365" r:id="rId7"/>
    <p:sldId id="367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bg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bg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bg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bg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bg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6600"/>
    <a:srgbClr val="0033CC"/>
    <a:srgbClr val="333399"/>
    <a:srgbClr val="0000CC"/>
    <a:srgbClr val="000099"/>
    <a:srgbClr val="FFFF00"/>
    <a:srgbClr val="99FFCC"/>
    <a:srgbClr val="000066"/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5" autoAdjust="0"/>
    <p:restoredTop sz="94664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6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notes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9BFC5-13CC-4698-85CC-C1CCC4C7EB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C5E86-265D-4D29-973B-46D7BF3DD9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516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AEEC5-0BA0-4063-9A1C-3AE79DB692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229600" cy="5516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C2B631A-A859-4325-9C2B-464506F87A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DC2AC6C-8F5C-404A-A661-0C6B55DBF5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692FE0A-DE13-4A25-AD2E-16BA43C510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1E447-E85E-445B-B52A-F5E6646151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1F96E-A30D-4178-A012-E4F7C83714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D0ED9-F249-4A00-A869-4D6749EAB4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42934-7B0A-4F6B-A81A-E18C0B7AB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582986-AA49-4AAA-90D5-2186E6DB40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77509-51E2-4886-A0FA-8D7F6635DE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551103-722C-4669-84F9-F6B4EF46F1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6E5DC-519C-448D-A73E-4765716A90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8F4A059E-1958-47A5-9381-2B217C0265B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omic Sans MS" pitchFamily="66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omic Sans MS" pitchFamily="6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omic Sans MS" pitchFamily="6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omic Sans MS" pitchFamily="6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772400" cy="1143000"/>
          </a:xfrm>
        </p:spPr>
        <p:txBody>
          <a:bodyPr/>
          <a:lstStyle/>
          <a:p>
            <a:r>
              <a:rPr lang="en-US" sz="60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Metallic Bonding</a:t>
            </a:r>
            <a:endParaRPr lang="en-US" sz="6000" u="sng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42" name="Picture 2" descr="http://www.pulpandpaper-technology.com/contractor_images/over_meccanica/3_Foundry_pour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295400"/>
            <a:ext cx="4867275" cy="3552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762000" y="51816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Strong forces of attraction are responsible for the high melting point of most metals.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696200" cy="914400"/>
          </a:xfrm>
        </p:spPr>
        <p:txBody>
          <a:bodyPr/>
          <a:lstStyle/>
          <a:p>
            <a:r>
              <a:rPr lang="en-US" sz="36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Metallic Bonding</a:t>
            </a:r>
          </a:p>
        </p:txBody>
      </p:sp>
      <p:sp>
        <p:nvSpPr>
          <p:cNvPr id="169988" name="Text Box 4"/>
          <p:cNvSpPr txBox="1">
            <a:spLocks noChangeArrowheads="1"/>
          </p:cNvSpPr>
          <p:nvPr/>
        </p:nvSpPr>
        <p:spPr bwMode="auto">
          <a:xfrm>
            <a:off x="228600" y="990600"/>
            <a:ext cx="6096000" cy="526297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The chemical bonding that results from the attraction between metal </a:t>
            </a:r>
            <a:r>
              <a:rPr lang="en-US" sz="2800" dirty="0" err="1" smtClean="0">
                <a:solidFill>
                  <a:schemeClr val="tx1"/>
                </a:solidFill>
              </a:rPr>
              <a:t>cations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and the surrounding sea of electrons</a:t>
            </a:r>
          </a:p>
          <a:p>
            <a:pPr marL="457200" indent="-457200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Vacant </a:t>
            </a:r>
            <a:r>
              <a:rPr lang="en-US" sz="2800" i="1" dirty="0">
                <a:solidFill>
                  <a:schemeClr val="tx1"/>
                </a:solidFill>
              </a:rPr>
              <a:t>p</a:t>
            </a:r>
            <a:r>
              <a:rPr lang="en-US" sz="2800" dirty="0">
                <a:solidFill>
                  <a:schemeClr val="tx1"/>
                </a:solidFill>
              </a:rPr>
              <a:t> and </a:t>
            </a:r>
            <a:r>
              <a:rPr lang="en-US" sz="2800" i="1" dirty="0">
                <a:solidFill>
                  <a:schemeClr val="tx1"/>
                </a:solidFill>
              </a:rPr>
              <a:t>d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orbitals</a:t>
            </a:r>
            <a:r>
              <a:rPr lang="en-US" sz="2800" dirty="0">
                <a:solidFill>
                  <a:schemeClr val="tx1"/>
                </a:solidFill>
              </a:rPr>
              <a:t> in metal's outer energy levels overlap, and allow outer electrons to move freely throughout the metal</a:t>
            </a:r>
          </a:p>
          <a:p>
            <a:pPr marL="457200" indent="-457200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Valence electrons do not belong to any one atom </a:t>
            </a:r>
          </a:p>
        </p:txBody>
      </p:sp>
      <p:pic>
        <p:nvPicPr>
          <p:cNvPr id="5" name="Picture 4" descr="Cu_bond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1447800"/>
            <a:ext cx="3288631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9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9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9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772400" cy="1143000"/>
          </a:xfrm>
          <a:noFill/>
          <a:ln/>
        </p:spPr>
        <p:txBody>
          <a:bodyPr lIns="90488" tIns="44450" rIns="90488" bIns="44450"/>
          <a:lstStyle/>
          <a:p>
            <a:r>
              <a:rPr lang="en-US" sz="4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Packing in Metals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0" y="1371600"/>
            <a:ext cx="4343400" cy="4038600"/>
          </a:xfrm>
          <a:noFill/>
          <a:ln w="12700"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r>
              <a:rPr lang="en-US" dirty="0">
                <a:solidFill>
                  <a:srgbClr val="C00000"/>
                </a:solidFill>
              </a:rPr>
              <a:t>Model:</a:t>
            </a:r>
            <a:r>
              <a:rPr lang="en-US" dirty="0">
                <a:solidFill>
                  <a:schemeClr val="tx1"/>
                </a:solidFill>
              </a:rPr>
              <a:t>  Packing uniform, hard spheres to best use available space.  This is called </a:t>
            </a:r>
            <a:r>
              <a:rPr lang="en-US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closest packing.</a:t>
            </a:r>
            <a:r>
              <a:rPr lang="en-US" dirty="0">
                <a:solidFill>
                  <a:schemeClr val="tx1"/>
                </a:solidFill>
              </a:rPr>
              <a:t>  Each atom has 12 nearest neighbors.</a:t>
            </a:r>
          </a:p>
          <a:p>
            <a:pPr marL="0" indent="0">
              <a:buClr>
                <a:schemeClr val="tx2"/>
              </a:buClr>
              <a:buFontTx/>
              <a:buNone/>
            </a:pPr>
            <a:endParaRPr lang="en-US" sz="2800" dirty="0"/>
          </a:p>
        </p:txBody>
      </p:sp>
      <p:pic>
        <p:nvPicPr>
          <p:cNvPr id="7170" name="Picture 2" descr="File:Close-packed sphe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95400"/>
            <a:ext cx="4239895" cy="419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4114800" cy="914400"/>
          </a:xfrm>
          <a:noFill/>
          <a:ln/>
        </p:spPr>
        <p:txBody>
          <a:bodyPr lIns="90488" tIns="44450" rIns="90488" bIns="44450"/>
          <a:lstStyle/>
          <a:p>
            <a:r>
              <a:rPr lang="en-US" sz="4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Metal Alloys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0" y="1447800"/>
            <a:ext cx="4495800" cy="4114800"/>
          </a:xfrm>
          <a:noFill/>
          <a:ln w="12700"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Substitutional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Alloy</a:t>
            </a:r>
            <a:r>
              <a:rPr lang="en-US" dirty="0">
                <a:solidFill>
                  <a:schemeClr val="tx1"/>
                </a:solidFill>
              </a:rPr>
              <a:t>:  some metal atoms replaced by others of similar size.</a:t>
            </a: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65892" name="Picture 4" descr="Brass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219200"/>
            <a:ext cx="4343400" cy="398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79760"/>
            <a:ext cx="7467599" cy="446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3581400" cy="609600"/>
          </a:xfrm>
          <a:noFill/>
          <a:ln/>
        </p:spPr>
        <p:txBody>
          <a:bodyPr lIns="90488" tIns="44450" rIns="90488" bIns="44450"/>
          <a:lstStyle/>
          <a:p>
            <a:r>
              <a:rPr lang="en-US" sz="4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Metal Alloys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0" y="1752600"/>
            <a:ext cx="4495800" cy="3276600"/>
          </a:xfrm>
          <a:noFill/>
          <a:ln w="12700"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v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Interstitial Alloy:  </a:t>
            </a:r>
            <a:r>
              <a:rPr lang="en-US" dirty="0">
                <a:solidFill>
                  <a:schemeClr val="tx1"/>
                </a:solidFill>
              </a:rPr>
              <a:t>Interstices (holes) in closest packed metal structure are occupied by small atoms.</a:t>
            </a:r>
          </a:p>
          <a:p>
            <a:pPr>
              <a:buClr>
                <a:schemeClr val="accent1"/>
              </a:buClr>
              <a:buFont typeface="Wingdings" pitchFamily="2" charset="2"/>
              <a:buNone/>
            </a:pPr>
            <a:endParaRPr lang="en-US" dirty="0"/>
          </a:p>
          <a:p>
            <a:pPr>
              <a:buFontTx/>
              <a:buNone/>
            </a:pPr>
            <a:endParaRPr lang="en-US" sz="3600" dirty="0"/>
          </a:p>
        </p:txBody>
      </p:sp>
      <p:pic>
        <p:nvPicPr>
          <p:cNvPr id="167940" name="Picture 4" descr="Steel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95400"/>
            <a:ext cx="4343400" cy="3930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Properties of Metals</a:t>
            </a:r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228600" y="1066800"/>
            <a:ext cx="46482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 Metals are good conductors of heat and electricity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 Metals are malleable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 Metals are ductile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 Metals have high tensile strength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 Metals have luster</a:t>
            </a:r>
          </a:p>
        </p:txBody>
      </p:sp>
      <p:pic>
        <p:nvPicPr>
          <p:cNvPr id="171012" name="Picture 4" descr="11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914400"/>
            <a:ext cx="3760788" cy="5138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 build="p" autoUpdateAnimBg="0"/>
    </p:bldLst>
  </p:timing>
</p:sld>
</file>

<file path=ppt/theme/theme1.xml><?xml version="1.0" encoding="utf-8"?>
<a:theme xmlns:a="http://schemas.openxmlformats.org/drawingml/2006/main" name="Chemistry Format">
  <a:themeElements>
    <a:clrScheme name="Chemistry 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hemistry Format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Chemistry 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emistry 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emistry 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emistry 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emistry 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emistry 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emistry 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C:\WINDOWS\Application Data\Microsoft\Templates\Chemistry Format.pot</Template>
  <TotalTime>1508</TotalTime>
  <Pages>25</Pages>
  <Words>161</Words>
  <Application>Microsoft Office PowerPoint</Application>
  <PresentationFormat>On-screen Show (4:3)</PresentationFormat>
  <Paragraphs>18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Chemistry Format</vt:lpstr>
      <vt:lpstr>Metallic Bonding</vt:lpstr>
      <vt:lpstr>Metallic Bonding</vt:lpstr>
      <vt:lpstr>Packing in Metals</vt:lpstr>
      <vt:lpstr>Metal Alloys</vt:lpstr>
      <vt:lpstr>Slide 5</vt:lpstr>
      <vt:lpstr>Metal Alloys</vt:lpstr>
      <vt:lpstr>Properties of Metals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Bonds</dc:title>
  <dc:creator>Mad Doc</dc:creator>
  <cp:lastModifiedBy>ttalbot</cp:lastModifiedBy>
  <cp:revision>418</cp:revision>
  <cp:lastPrinted>1601-01-01T00:00:00Z</cp:lastPrinted>
  <dcterms:created xsi:type="dcterms:W3CDTF">1997-02-02T21:34:34Z</dcterms:created>
  <dcterms:modified xsi:type="dcterms:W3CDTF">2010-03-08T14:29:02Z</dcterms:modified>
</cp:coreProperties>
</file>